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2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3C6335-4397-4707-A5A0-5BE7004DDE77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B5EED2-9931-43DC-A81D-7F2C03358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Chronology and</a:t>
            </a:r>
            <a:br>
              <a:rPr lang="en-US" dirty="0"/>
            </a:br>
            <a:r>
              <a:rPr lang="en-US" b="1" dirty="0"/>
              <a:t>Timelines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/>
              <a:t>Dates on a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B.C. and B.C.E. dates go from </a:t>
            </a:r>
            <a:r>
              <a:rPr lang="en-US" b="1" dirty="0"/>
              <a:t>higher numbers </a:t>
            </a:r>
          </a:p>
          <a:p>
            <a:pPr>
              <a:buNone/>
            </a:pPr>
            <a:r>
              <a:rPr lang="en-US" dirty="0"/>
              <a:t>	(500 B.C. or B.C.E.) to </a:t>
            </a:r>
            <a:r>
              <a:rPr lang="en-US" b="1" dirty="0"/>
              <a:t>lower numbers </a:t>
            </a:r>
          </a:p>
          <a:p>
            <a:pPr>
              <a:buNone/>
            </a:pPr>
            <a:r>
              <a:rPr lang="en-US" dirty="0"/>
              <a:t>	(200 B.C. or B.C.E.).</a:t>
            </a:r>
          </a:p>
          <a:p>
            <a:r>
              <a:rPr lang="en-US" dirty="0"/>
              <a:t>A.D. and C.E. dates go from </a:t>
            </a:r>
            <a:r>
              <a:rPr lang="en-US" b="1" dirty="0"/>
              <a:t>lower numbers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(100 A.D. or C.E.) to </a:t>
            </a:r>
            <a:r>
              <a:rPr lang="en-US" b="1" dirty="0"/>
              <a:t>higher numbers</a:t>
            </a:r>
          </a:p>
          <a:p>
            <a:pPr>
              <a:buNone/>
            </a:pPr>
            <a:r>
              <a:rPr lang="en-US" dirty="0"/>
              <a:t>	 (2001 A.D. or C.E.)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    </a:t>
            </a:r>
          </a:p>
          <a:p>
            <a:pPr>
              <a:buNone/>
            </a:pPr>
            <a:r>
              <a:rPr lang="en-US" sz="2400" dirty="0"/>
              <a:t>		B.C. or B.C.E</a:t>
            </a:r>
            <a:r>
              <a:rPr lang="en-US" dirty="0"/>
              <a:t>	  	       0	      	</a:t>
            </a:r>
            <a:r>
              <a:rPr lang="en-US" sz="2400" dirty="0"/>
              <a:t>A.D. or C.E.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/>
              <a:t>(#’s decrease as time passes)		  (#’s increase as time passes)	</a:t>
            </a:r>
          </a:p>
          <a:p>
            <a:pPr algn="just">
              <a:buNone/>
            </a:pPr>
            <a:r>
              <a:rPr lang="en-US" dirty="0"/>
              <a:t>				    </a:t>
            </a:r>
          </a:p>
          <a:p>
            <a:pPr algn="ctr">
              <a:buNone/>
            </a:pPr>
            <a:r>
              <a:rPr lang="en-US" sz="2600" dirty="0"/>
              <a:t>Birth of Jesus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79520"/>
          <a:ext cx="73914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  <a:r>
                        <a:rPr lang="en-US" baseline="0" dirty="0"/>
                        <a:t> 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375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508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1008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1508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2008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4495800" y="4953000"/>
            <a:ext cx="2286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a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Which year is closer to the present or today?</a:t>
            </a:r>
          </a:p>
          <a:p>
            <a:pPr lvl="1"/>
            <a:r>
              <a:rPr lang="en-US" dirty="0"/>
              <a:t>25 B.C., 2000 B.C., 500 B.C.E., 125 B.C.E.</a:t>
            </a:r>
          </a:p>
          <a:p>
            <a:pPr lvl="1"/>
            <a:r>
              <a:rPr lang="en-US" dirty="0"/>
              <a:t>2012 B.C.E., 2000 C.E., 1500 B.C.E., 2010 C.E.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How many years are between the dates below?</a:t>
            </a:r>
          </a:p>
          <a:p>
            <a:pPr lvl="1"/>
            <a:r>
              <a:rPr lang="en-US" dirty="0"/>
              <a:t>375 B.C. and 125 B.C.</a:t>
            </a:r>
          </a:p>
          <a:p>
            <a:pPr lvl="1"/>
            <a:r>
              <a:rPr lang="en-US" dirty="0"/>
              <a:t>125 B.C. and 500 A.D.</a:t>
            </a:r>
          </a:p>
          <a:p>
            <a:pPr lvl="1"/>
            <a:r>
              <a:rPr lang="en-US" dirty="0"/>
              <a:t>250 B.C.E. and 1500 C.E.</a:t>
            </a:r>
          </a:p>
        </p:txBody>
      </p:sp>
      <p:sp>
        <p:nvSpPr>
          <p:cNvPr id="13" name="SMARTInkShape-45"/>
          <p:cNvSpPr/>
          <p:nvPr/>
        </p:nvSpPr>
        <p:spPr>
          <a:xfrm>
            <a:off x="2021681" y="5824225"/>
            <a:ext cx="43440" cy="12221"/>
          </a:xfrm>
          <a:custGeom>
            <a:avLst/>
            <a:gdLst/>
            <a:ahLst/>
            <a:cxnLst/>
            <a:rect l="0" t="0" r="0" b="0"/>
            <a:pathLst>
              <a:path w="43440" h="12221">
                <a:moveTo>
                  <a:pt x="0" y="12220"/>
                </a:moveTo>
                <a:lnTo>
                  <a:pt x="10642" y="12220"/>
                </a:lnTo>
                <a:lnTo>
                  <a:pt x="43354" y="34"/>
                </a:lnTo>
                <a:lnTo>
                  <a:pt x="4343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SMARTInkShape-Group81"/>
          <p:cNvGrpSpPr/>
          <p:nvPr/>
        </p:nvGrpSpPr>
        <p:grpSpPr>
          <a:xfrm>
            <a:off x="8789921" y="6111288"/>
            <a:ext cx="270544" cy="243196"/>
            <a:chOff x="8789921" y="6111288"/>
            <a:chExt cx="270544" cy="243196"/>
          </a:xfrm>
        </p:grpSpPr>
        <p:sp>
          <p:nvSpPr>
            <p:cNvPr id="14" name="SMARTInkShape-46"/>
            <p:cNvSpPr/>
            <p:nvPr/>
          </p:nvSpPr>
          <p:spPr>
            <a:xfrm>
              <a:off x="9007010" y="6294195"/>
              <a:ext cx="53455" cy="60289"/>
            </a:xfrm>
            <a:custGeom>
              <a:avLst/>
              <a:gdLst/>
              <a:ahLst/>
              <a:cxnLst/>
              <a:rect l="0" t="0" r="0" b="0"/>
              <a:pathLst>
                <a:path w="53455" h="60289">
                  <a:moveTo>
                    <a:pt x="0" y="6035"/>
                  </a:moveTo>
                  <a:lnTo>
                    <a:pt x="3587" y="3631"/>
                  </a:lnTo>
                  <a:lnTo>
                    <a:pt x="12444" y="687"/>
                  </a:lnTo>
                  <a:lnTo>
                    <a:pt x="17607" y="0"/>
                  </a:lnTo>
                  <a:lnTo>
                    <a:pt x="22547" y="1811"/>
                  </a:lnTo>
                  <a:lnTo>
                    <a:pt x="32186" y="9440"/>
                  </a:lnTo>
                  <a:lnTo>
                    <a:pt x="39351" y="20048"/>
                  </a:lnTo>
                  <a:lnTo>
                    <a:pt x="51264" y="50286"/>
                  </a:lnTo>
                  <a:lnTo>
                    <a:pt x="53454" y="60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7"/>
            <p:cNvSpPr/>
            <p:nvPr/>
          </p:nvSpPr>
          <p:spPr>
            <a:xfrm>
              <a:off x="8789921" y="6111288"/>
              <a:ext cx="3954" cy="103691"/>
            </a:xfrm>
            <a:custGeom>
              <a:avLst/>
              <a:gdLst/>
              <a:ahLst/>
              <a:cxnLst/>
              <a:rect l="0" t="0" r="0" b="0"/>
              <a:pathLst>
                <a:path w="3954" h="103691">
                  <a:moveTo>
                    <a:pt x="2924" y="0"/>
                  </a:moveTo>
                  <a:lnTo>
                    <a:pt x="3757" y="24117"/>
                  </a:lnTo>
                  <a:lnTo>
                    <a:pt x="3953" y="51774"/>
                  </a:lnTo>
                  <a:lnTo>
                    <a:pt x="3217" y="80077"/>
                  </a:lnTo>
                  <a:lnTo>
                    <a:pt x="0" y="1036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48"/>
          <p:cNvSpPr/>
          <p:nvPr/>
        </p:nvSpPr>
        <p:spPr>
          <a:xfrm>
            <a:off x="8716727" y="5471111"/>
            <a:ext cx="12937" cy="1003"/>
          </a:xfrm>
          <a:custGeom>
            <a:avLst/>
            <a:gdLst/>
            <a:ahLst/>
            <a:cxnLst/>
            <a:rect l="0" t="0" r="0" b="0"/>
            <a:pathLst>
              <a:path w="12937" h="1003">
                <a:moveTo>
                  <a:pt x="0" y="0"/>
                </a:moveTo>
                <a:lnTo>
                  <a:pt x="12936" y="100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49"/>
          <p:cNvSpPr/>
          <p:nvPr/>
        </p:nvSpPr>
        <p:spPr>
          <a:xfrm>
            <a:off x="8528171" y="4259059"/>
            <a:ext cx="16165" cy="1756"/>
          </a:xfrm>
          <a:custGeom>
            <a:avLst/>
            <a:gdLst/>
            <a:ahLst/>
            <a:cxnLst/>
            <a:rect l="0" t="0" r="0" b="0"/>
            <a:pathLst>
              <a:path w="16165" h="1756">
                <a:moveTo>
                  <a:pt x="0" y="1755"/>
                </a:moveTo>
                <a:lnTo>
                  <a:pt x="7764" y="144"/>
                </a:lnTo>
                <a:lnTo>
                  <a:pt x="1616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50"/>
          <p:cNvSpPr/>
          <p:nvPr/>
        </p:nvSpPr>
        <p:spPr>
          <a:xfrm>
            <a:off x="4711322" y="4245482"/>
            <a:ext cx="12589" cy="2185"/>
          </a:xfrm>
          <a:custGeom>
            <a:avLst/>
            <a:gdLst/>
            <a:ahLst/>
            <a:cxnLst/>
            <a:rect l="0" t="0" r="0" b="0"/>
            <a:pathLst>
              <a:path w="12589" h="2185">
                <a:moveTo>
                  <a:pt x="12588" y="2184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Interpreting Multiple-Tier Timelines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153400" cy="1676399"/>
          </a:xfrm>
        </p:spPr>
        <p:txBody>
          <a:bodyPr/>
          <a:lstStyle/>
          <a:p>
            <a:r>
              <a:rPr lang="en-US" dirty="0"/>
              <a:t>What is the title of the timeline?</a:t>
            </a:r>
          </a:p>
          <a:p>
            <a:r>
              <a:rPr lang="en-US" dirty="0"/>
              <a:t>How many years are covered in B.C.?  A.D.?</a:t>
            </a:r>
          </a:p>
          <a:p>
            <a:r>
              <a:rPr lang="en-US" dirty="0"/>
              <a:t>How many years TOTAL does the timeline cover?</a:t>
            </a:r>
          </a:p>
        </p:txBody>
      </p:sp>
      <p:pic>
        <p:nvPicPr>
          <p:cNvPr id="8" name="Picture 7" descr="Multiple Tier Timeline_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124200"/>
            <a:ext cx="5867400" cy="3064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Why do we use BCE/CE and BC/AD?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458200" cy="5251387"/>
          </a:xfrm>
        </p:spPr>
        <p:txBody>
          <a:bodyPr>
            <a:normAutofit/>
          </a:bodyPr>
          <a:lstStyle/>
          <a:p>
            <a:r>
              <a:rPr lang="en-US" sz="1800" dirty="0"/>
              <a:t>Although Christians make up a </a:t>
            </a:r>
            <a:r>
              <a:rPr lang="en-US" sz="1800" b="1" u="sng" dirty="0"/>
              <a:t>large part </a:t>
            </a:r>
            <a:r>
              <a:rPr lang="en-US" sz="1800" dirty="0"/>
              <a:t>of the world’s population, they are </a:t>
            </a:r>
            <a:r>
              <a:rPr lang="en-US" sz="1800" b="1" u="sng" dirty="0"/>
              <a:t>less than </a:t>
            </a:r>
            <a:r>
              <a:rPr lang="en-US" sz="1800" dirty="0"/>
              <a:t>a majority.</a:t>
            </a:r>
          </a:p>
          <a:p>
            <a:pPr>
              <a:buNone/>
            </a:pPr>
            <a:r>
              <a:rPr lang="en-US" sz="1800" dirty="0"/>
              <a:t>        *As a result</a:t>
            </a:r>
            <a:r>
              <a:rPr lang="en-US" sz="1800" b="1" u="sng" dirty="0"/>
              <a:t>, B.C.E</a:t>
            </a:r>
            <a:r>
              <a:rPr lang="en-US" sz="1800" u="sng" dirty="0"/>
              <a:t>.</a:t>
            </a:r>
            <a:r>
              <a:rPr lang="en-US" sz="1800" dirty="0"/>
              <a:t> is often used by those who wish to avoid a </a:t>
            </a:r>
            <a:r>
              <a:rPr lang="en-US" sz="1800" b="1" u="sng" dirty="0"/>
              <a:t>reference</a:t>
            </a:r>
          </a:p>
          <a:p>
            <a:pPr>
              <a:buNone/>
            </a:pPr>
            <a:r>
              <a:rPr lang="en-US" sz="1800" b="1" dirty="0"/>
              <a:t>          </a:t>
            </a:r>
            <a:r>
              <a:rPr lang="en-US" sz="1800" b="1" u="sng" dirty="0"/>
              <a:t>to</a:t>
            </a:r>
            <a:r>
              <a:rPr lang="en-US" sz="1800" b="1" dirty="0"/>
              <a:t> </a:t>
            </a:r>
            <a:r>
              <a:rPr lang="en-US" sz="1800" b="1" u="sng" dirty="0"/>
              <a:t>Christianity</a:t>
            </a:r>
            <a:r>
              <a:rPr lang="en-US" sz="1800" dirty="0"/>
              <a:t>.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The date </a:t>
            </a:r>
            <a:r>
              <a:rPr lang="en-US" sz="1800" b="1" u="sng" dirty="0"/>
              <a:t>A.D. 1 </a:t>
            </a:r>
            <a:r>
              <a:rPr lang="en-US" sz="1800" dirty="0"/>
              <a:t>was first used when </a:t>
            </a:r>
            <a:r>
              <a:rPr lang="en-US" sz="1800" b="1" u="sng" dirty="0"/>
              <a:t>Jesus was born</a:t>
            </a:r>
            <a:r>
              <a:rPr lang="en-US" sz="1800" dirty="0"/>
              <a:t>. </a:t>
            </a:r>
          </a:p>
          <a:p>
            <a:pPr>
              <a:buNone/>
            </a:pPr>
            <a:r>
              <a:rPr lang="en-US" sz="1800" dirty="0"/>
              <a:t>        *  However, later it became evident that Jesus was </a:t>
            </a:r>
            <a:r>
              <a:rPr lang="en-US" sz="1800" b="1" u="sng" dirty="0"/>
              <a:t>not actually born </a:t>
            </a:r>
            <a:r>
              <a:rPr lang="en-US" sz="1800" dirty="0"/>
              <a:t>that </a:t>
            </a:r>
          </a:p>
          <a:p>
            <a:pPr>
              <a:buNone/>
            </a:pPr>
            <a:r>
              <a:rPr lang="en-US" sz="1800" dirty="0"/>
              <a:t>            year, but a </a:t>
            </a:r>
            <a:r>
              <a:rPr lang="en-US" sz="1800" b="1" u="sng" dirty="0"/>
              <a:t>few years earlier</a:t>
            </a:r>
            <a:r>
              <a:rPr lang="en-US" sz="1800" dirty="0"/>
              <a:t>.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Because of a </a:t>
            </a:r>
            <a:r>
              <a:rPr lang="en-US" sz="1800" b="1" u="sng" dirty="0"/>
              <a:t>variety of changes </a:t>
            </a:r>
            <a:r>
              <a:rPr lang="en-US" sz="1800" dirty="0"/>
              <a:t>and adjustments that were made to the   </a:t>
            </a:r>
            <a:r>
              <a:rPr lang="en-US" sz="1800" b="1" u="sng" dirty="0"/>
              <a:t>calendar</a:t>
            </a:r>
            <a:r>
              <a:rPr lang="en-US" sz="1800" dirty="0"/>
              <a:t> during the Middle Ages, it appears that Jesus was probably born</a:t>
            </a:r>
          </a:p>
          <a:p>
            <a:pPr>
              <a:buNone/>
            </a:pPr>
            <a:r>
              <a:rPr lang="en-US" sz="1800" dirty="0"/>
              <a:t>     in </a:t>
            </a:r>
            <a:r>
              <a:rPr lang="en-US" sz="1800" b="1" u="sng" dirty="0"/>
              <a:t>6 B.C. </a:t>
            </a:r>
            <a:r>
              <a:rPr lang="en-US" sz="1800" dirty="0"/>
              <a:t>and most likely lived until </a:t>
            </a:r>
            <a:r>
              <a:rPr lang="en-US" sz="1800" b="1" u="sng" dirty="0"/>
              <a:t>30 A.D</a:t>
            </a:r>
            <a:r>
              <a:rPr lang="en-US" sz="1800" dirty="0"/>
              <a:t>.</a:t>
            </a:r>
          </a:p>
          <a:p>
            <a:pPr>
              <a:buNone/>
            </a:pPr>
            <a:r>
              <a:rPr lang="en-US" sz="1800" dirty="0"/>
              <a:t>         *  Using </a:t>
            </a:r>
            <a:r>
              <a:rPr lang="en-US" sz="1800" b="1" u="sng" dirty="0"/>
              <a:t>C.E.</a:t>
            </a:r>
            <a:r>
              <a:rPr lang="en-US" sz="1800" dirty="0"/>
              <a:t>, or </a:t>
            </a:r>
            <a:r>
              <a:rPr lang="en-US" sz="1800" b="1" u="sng" dirty="0"/>
              <a:t>Common Era</a:t>
            </a:r>
            <a:r>
              <a:rPr lang="en-US" sz="1800" dirty="0"/>
              <a:t>, allows the same historic period to be used</a:t>
            </a:r>
          </a:p>
          <a:p>
            <a:pPr>
              <a:buNone/>
            </a:pPr>
            <a:r>
              <a:rPr lang="en-US" sz="1800" dirty="0"/>
              <a:t>             even though the estimate for when Jesus was born has changed.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None/>
            </a:pPr>
            <a:r>
              <a:rPr lang="en-US" sz="1800" dirty="0"/>
              <a:t>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Placing events in </a:t>
            </a:r>
            <a:r>
              <a:rPr lang="en-US" b="1" i="1" dirty="0"/>
              <a:t>chronological order</a:t>
            </a:r>
            <a:r>
              <a:rPr lang="en-US" i="1" dirty="0"/>
              <a:t> means putting them in the order in which they happened. </a:t>
            </a:r>
          </a:p>
          <a:p>
            <a:pPr lvl="1"/>
            <a:r>
              <a:rPr lang="en-US" i="1" dirty="0"/>
              <a:t>Using this system, an event that happened in </a:t>
            </a:r>
            <a:r>
              <a:rPr lang="en-US" b="1" i="1" dirty="0"/>
              <a:t>1802 </a:t>
            </a:r>
            <a:r>
              <a:rPr lang="en-US" i="1" dirty="0"/>
              <a:t>would come </a:t>
            </a:r>
            <a:r>
              <a:rPr lang="en-US" b="1" i="1" dirty="0"/>
              <a:t>before</a:t>
            </a:r>
            <a:r>
              <a:rPr lang="en-US" i="1" dirty="0"/>
              <a:t> an event that happened in </a:t>
            </a:r>
            <a:r>
              <a:rPr lang="en-US" b="1" i="1" dirty="0"/>
              <a:t>1902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/>
              <a:t>Chronological Order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/>
              <a:t>There are a few ways to </a:t>
            </a:r>
            <a:r>
              <a:rPr lang="en-US" sz="2800" b="1" i="1" dirty="0"/>
              <a:t>organize </a:t>
            </a:r>
            <a:r>
              <a:rPr lang="en-US" sz="2800" i="1" dirty="0"/>
              <a:t>events in chronological order.</a:t>
            </a:r>
          </a:p>
          <a:p>
            <a:pPr lvl="1"/>
            <a:r>
              <a:rPr lang="en-US" sz="2800" i="1" dirty="0"/>
              <a:t>One way is to make a </a:t>
            </a:r>
            <a:r>
              <a:rPr lang="en-US" sz="2800" b="1" i="1" dirty="0"/>
              <a:t>list of events</a:t>
            </a:r>
            <a:r>
              <a:rPr lang="en-US" sz="2800" i="1" dirty="0"/>
              <a:t>, with the </a:t>
            </a:r>
            <a:r>
              <a:rPr lang="en-US" sz="2800" b="1" i="1" dirty="0"/>
              <a:t>events that happened first </a:t>
            </a:r>
            <a:r>
              <a:rPr lang="en-US" sz="2800" i="1" dirty="0"/>
              <a:t>appearing at the </a:t>
            </a:r>
            <a:r>
              <a:rPr lang="en-US" sz="2800" b="1" i="1" dirty="0"/>
              <a:t>top of the list</a:t>
            </a:r>
            <a:r>
              <a:rPr lang="en-US" sz="2800" i="1" dirty="0"/>
              <a:t>. 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For example, the list below is in chronological order:</a:t>
            </a:r>
          </a:p>
          <a:p>
            <a:pPr lvl="1"/>
            <a:r>
              <a:rPr lang="en-US" dirty="0"/>
              <a:t>Arrival of the Pilgrims on the</a:t>
            </a:r>
          </a:p>
          <a:p>
            <a:pPr lvl="1">
              <a:buNone/>
            </a:pPr>
            <a:r>
              <a:rPr lang="en-US" dirty="0"/>
              <a:t>	Mayflower</a:t>
            </a:r>
          </a:p>
          <a:p>
            <a:pPr lvl="1"/>
            <a:r>
              <a:rPr lang="en-US" dirty="0"/>
              <a:t>Signing of the Declaration of Independence</a:t>
            </a:r>
          </a:p>
          <a:p>
            <a:pPr lvl="1"/>
            <a:r>
              <a:rPr lang="en-US" dirty="0"/>
              <a:t>The War of 1812</a:t>
            </a:r>
          </a:p>
          <a:p>
            <a:pPr lvl="1"/>
            <a:r>
              <a:rPr lang="en-US" dirty="0"/>
              <a:t>The Battle of Gettysburg</a:t>
            </a:r>
          </a:p>
          <a:p>
            <a:pPr lvl="1"/>
            <a:r>
              <a:rPr lang="en-US" dirty="0"/>
              <a:t>Assassination of President Abraham Lincoln</a:t>
            </a:r>
          </a:p>
          <a:p>
            <a:pPr lvl="1"/>
            <a:r>
              <a:rPr lang="en-US" dirty="0"/>
              <a:t>World War I</a:t>
            </a:r>
          </a:p>
          <a:p>
            <a:pPr lvl="1"/>
            <a:r>
              <a:rPr lang="en-US" dirty="0"/>
              <a:t>The Great Depression</a:t>
            </a:r>
          </a:p>
          <a:p>
            <a:pPr lvl="1"/>
            <a:r>
              <a:rPr lang="en-US" dirty="0"/>
              <a:t>Japanese attack on Pearl Harbor</a:t>
            </a:r>
          </a:p>
          <a:p>
            <a:pPr lvl="1"/>
            <a:r>
              <a:rPr lang="en-US" dirty="0"/>
              <a:t>First walk on the moon by astronaut Neil Armstrong</a:t>
            </a:r>
          </a:p>
          <a:p>
            <a:pPr lvl="1"/>
            <a:r>
              <a:rPr lang="en-US" dirty="0"/>
              <a:t>Space Shuttle Challenger accident</a:t>
            </a:r>
          </a:p>
          <a:p>
            <a:pPr lvl="1"/>
            <a:r>
              <a:rPr lang="en-US" dirty="0"/>
              <a:t>Desert Storm (The Persian Gulf War)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Timelines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One common way of putting events in chronological order is by creating a </a:t>
            </a:r>
            <a:r>
              <a:rPr lang="en-US" b="1" i="1" dirty="0"/>
              <a:t>timeline</a:t>
            </a:r>
            <a:r>
              <a:rPr lang="en-US" i="1" dirty="0"/>
              <a:t>. </a:t>
            </a:r>
          </a:p>
          <a:p>
            <a:r>
              <a:rPr lang="en-US" i="1" dirty="0"/>
              <a:t>Timelines are read from </a:t>
            </a:r>
            <a:r>
              <a:rPr lang="en-US" b="1" i="1" dirty="0"/>
              <a:t>left </a:t>
            </a:r>
            <a:r>
              <a:rPr lang="en-US" i="1" dirty="0"/>
              <a:t>to </a:t>
            </a:r>
            <a:r>
              <a:rPr lang="en-US" b="1" i="1" dirty="0"/>
              <a:t>right</a:t>
            </a:r>
            <a:r>
              <a:rPr lang="en-US" i="1" dirty="0"/>
              <a:t> or from </a:t>
            </a:r>
            <a:r>
              <a:rPr lang="en-US" b="1" i="1" dirty="0"/>
              <a:t>top</a:t>
            </a:r>
            <a:r>
              <a:rPr lang="en-US" i="1" dirty="0"/>
              <a:t> to </a:t>
            </a:r>
            <a:r>
              <a:rPr lang="en-US" b="1" i="1" dirty="0"/>
              <a:t>bottom</a:t>
            </a:r>
            <a:r>
              <a:rPr lang="en-US" i="1" dirty="0"/>
              <a:t> and are marked by </a:t>
            </a:r>
            <a:r>
              <a:rPr lang="en-US" b="1" i="1" dirty="0"/>
              <a:t>years</a:t>
            </a:r>
            <a:r>
              <a:rPr lang="en-US" i="1" dirty="0"/>
              <a:t>, </a:t>
            </a:r>
            <a:r>
              <a:rPr lang="en-US" b="1" i="1" dirty="0"/>
              <a:t>decades</a:t>
            </a:r>
            <a:r>
              <a:rPr lang="en-US" i="1" dirty="0"/>
              <a:t>, or </a:t>
            </a:r>
            <a:r>
              <a:rPr lang="en-US" b="1" i="1" dirty="0"/>
              <a:t>centuries</a:t>
            </a:r>
            <a:r>
              <a:rPr lang="en-US" i="1" dirty="0"/>
              <a:t>.</a:t>
            </a:r>
          </a:p>
          <a:p>
            <a:r>
              <a:rPr lang="en-US" b="1" i="1" dirty="0"/>
              <a:t>Two or more </a:t>
            </a:r>
            <a:r>
              <a:rPr lang="en-US" i="1" dirty="0"/>
              <a:t>timelines put together to compare different events in the same era is called a "</a:t>
            </a:r>
            <a:r>
              <a:rPr lang="en-US" b="1" i="1" dirty="0"/>
              <a:t>multi-tier timeline</a:t>
            </a:r>
            <a:r>
              <a:rPr lang="en-US" i="1" dirty="0"/>
              <a:t>."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b="1" dirty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r>
              <a:rPr lang="en-US" i="1" dirty="0"/>
              <a:t>The timeline below is an example of a multi-tier timeline comparing events from the 1600s.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olonial Events and Slavery Events of the 1600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3200400"/>
            <a:ext cx="68294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Measuring Time &amp; Time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There are different ways that time is </a:t>
            </a:r>
            <a:r>
              <a:rPr lang="en-US" b="1" i="1" dirty="0"/>
              <a:t>measured</a:t>
            </a:r>
            <a:r>
              <a:rPr lang="en-US" i="1" dirty="0"/>
              <a:t>. </a:t>
            </a:r>
          </a:p>
          <a:p>
            <a:pPr lvl="1"/>
            <a:r>
              <a:rPr lang="en-US" b="1" i="1" dirty="0"/>
              <a:t>Time</a:t>
            </a:r>
            <a:r>
              <a:rPr lang="en-US" i="1" dirty="0"/>
              <a:t> can be measured by </a:t>
            </a:r>
            <a:r>
              <a:rPr lang="en-US" b="1" i="1" dirty="0"/>
              <a:t>minutes, hours, days, years, decades, </a:t>
            </a:r>
            <a:r>
              <a:rPr lang="en-US" i="1" dirty="0"/>
              <a:t>and </a:t>
            </a:r>
            <a:r>
              <a:rPr lang="en-US" b="1" i="1" dirty="0"/>
              <a:t>centuries</a:t>
            </a:r>
            <a:r>
              <a:rPr lang="en-US" i="1" dirty="0"/>
              <a:t>.</a:t>
            </a:r>
            <a:endParaRPr lang="en-US" dirty="0"/>
          </a:p>
          <a:p>
            <a:pPr lvl="2"/>
            <a:r>
              <a:rPr lang="en-US" b="1" dirty="0"/>
              <a:t>Year</a:t>
            </a:r>
            <a:r>
              <a:rPr lang="en-US" dirty="0"/>
              <a:t> — There are </a:t>
            </a:r>
            <a:r>
              <a:rPr lang="en-US" b="1" dirty="0"/>
              <a:t>365 days </a:t>
            </a:r>
            <a:r>
              <a:rPr lang="en-US" dirty="0"/>
              <a:t>in </a:t>
            </a:r>
            <a:r>
              <a:rPr lang="en-US" b="1" dirty="0"/>
              <a:t>one year</a:t>
            </a:r>
            <a:r>
              <a:rPr lang="en-US" dirty="0"/>
              <a:t>. </a:t>
            </a:r>
          </a:p>
          <a:p>
            <a:pPr lvl="3"/>
            <a:r>
              <a:rPr lang="en-US" dirty="0"/>
              <a:t>This is the amount of time it takes the Earth to orbit the sun.</a:t>
            </a:r>
          </a:p>
          <a:p>
            <a:pPr lvl="2"/>
            <a:r>
              <a:rPr lang="en-US" b="1" dirty="0"/>
              <a:t>Decade</a:t>
            </a:r>
            <a:r>
              <a:rPr lang="en-US" dirty="0"/>
              <a:t> — There are </a:t>
            </a:r>
            <a:r>
              <a:rPr lang="en-US" b="1" dirty="0"/>
              <a:t>10 years </a:t>
            </a:r>
            <a:r>
              <a:rPr lang="en-US" dirty="0"/>
              <a:t>in </a:t>
            </a:r>
            <a:r>
              <a:rPr lang="en-US" b="1" dirty="0"/>
              <a:t>a decade</a:t>
            </a:r>
            <a:r>
              <a:rPr lang="en-US" dirty="0"/>
              <a:t>. </a:t>
            </a:r>
          </a:p>
          <a:p>
            <a:pPr lvl="3"/>
            <a:r>
              <a:rPr lang="en-US" dirty="0"/>
              <a:t>For example, the 1990s represent one decade, or the years of 1990 to 1999.</a:t>
            </a:r>
          </a:p>
          <a:p>
            <a:pPr lvl="2"/>
            <a:r>
              <a:rPr lang="en-US" b="1" dirty="0"/>
              <a:t>Century</a:t>
            </a:r>
            <a:r>
              <a:rPr lang="en-US" dirty="0"/>
              <a:t> — There are </a:t>
            </a:r>
            <a:r>
              <a:rPr lang="en-US" b="1" dirty="0"/>
              <a:t>100 years </a:t>
            </a:r>
            <a:r>
              <a:rPr lang="en-US" dirty="0"/>
              <a:t>in </a:t>
            </a:r>
            <a:r>
              <a:rPr lang="en-US" b="1" dirty="0"/>
              <a:t>a century</a:t>
            </a:r>
            <a:r>
              <a:rPr lang="en-US" dirty="0"/>
              <a:t>. </a:t>
            </a:r>
          </a:p>
          <a:p>
            <a:pPr lvl="3"/>
            <a:r>
              <a:rPr lang="en-US" dirty="0"/>
              <a:t>For example, the years 1901 to 2000 are one century, called "the twentieth century."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Measuring Time &amp; Time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1" dirty="0"/>
              <a:t>Millennium</a:t>
            </a:r>
            <a:r>
              <a:rPr lang="en-US" dirty="0"/>
              <a:t> — There are </a:t>
            </a:r>
            <a:r>
              <a:rPr lang="en-US" b="1" dirty="0"/>
              <a:t>1,000 years </a:t>
            </a:r>
            <a:r>
              <a:rPr lang="en-US" dirty="0"/>
              <a:t>in </a:t>
            </a:r>
            <a:r>
              <a:rPr lang="en-US" b="1" dirty="0"/>
              <a:t>a millennium.</a:t>
            </a:r>
            <a:r>
              <a:rPr lang="en-US" dirty="0"/>
              <a:t> </a:t>
            </a:r>
          </a:p>
          <a:p>
            <a:pPr lvl="3"/>
            <a:r>
              <a:rPr lang="en-US" dirty="0"/>
              <a:t>For example, the years 1001 to 2000.</a:t>
            </a:r>
          </a:p>
          <a:p>
            <a:pPr lvl="2"/>
            <a:r>
              <a:rPr lang="en-US" b="1" dirty="0"/>
              <a:t>Era</a:t>
            </a:r>
            <a:r>
              <a:rPr lang="en-US" dirty="0"/>
              <a:t> — An era is a </a:t>
            </a:r>
            <a:r>
              <a:rPr lang="en-US" b="1" dirty="0"/>
              <a:t>period of time </a:t>
            </a:r>
            <a:r>
              <a:rPr lang="en-US" dirty="0"/>
              <a:t>marked by a </a:t>
            </a:r>
            <a:r>
              <a:rPr lang="en-US" b="1" dirty="0"/>
              <a:t>special event or leader</a:t>
            </a:r>
            <a:r>
              <a:rPr lang="en-US" dirty="0"/>
              <a:t>. </a:t>
            </a:r>
          </a:p>
          <a:p>
            <a:pPr lvl="3"/>
            <a:r>
              <a:rPr lang="en-US" dirty="0"/>
              <a:t>An era </a:t>
            </a:r>
            <a:r>
              <a:rPr lang="en-US" b="1" dirty="0"/>
              <a:t>is not </a:t>
            </a:r>
            <a:r>
              <a:rPr lang="en-US" dirty="0"/>
              <a:t>a set number of years. </a:t>
            </a:r>
          </a:p>
          <a:p>
            <a:pPr lvl="3"/>
            <a:r>
              <a:rPr lang="en-US" dirty="0"/>
              <a:t>Examples include the </a:t>
            </a:r>
            <a:r>
              <a:rPr lang="en-US" b="1" dirty="0"/>
              <a:t>Victorian Era</a:t>
            </a:r>
            <a:r>
              <a:rPr lang="en-US" dirty="0"/>
              <a:t> (marked by Queen Victoria's rule over Great Britain) and the </a:t>
            </a:r>
            <a:r>
              <a:rPr lang="en-US" b="1" dirty="0"/>
              <a:t>Civil War Era</a:t>
            </a:r>
            <a:r>
              <a:rPr lang="en-US" dirty="0"/>
              <a:t> (the time of the American Civil War during the 1860s). </a:t>
            </a:r>
          </a:p>
          <a:p>
            <a:pPr lvl="3"/>
            <a:r>
              <a:rPr lang="en-US" dirty="0"/>
              <a:t>Another word for "era" is "</a:t>
            </a:r>
            <a:r>
              <a:rPr lang="en-US" b="1" dirty="0"/>
              <a:t>age</a:t>
            </a:r>
            <a:r>
              <a:rPr lang="en-US" dirty="0"/>
              <a:t>" or "</a:t>
            </a:r>
            <a:r>
              <a:rPr lang="en-US" b="1" dirty="0"/>
              <a:t>period</a:t>
            </a:r>
            <a:r>
              <a:rPr lang="en-US" dirty="0"/>
              <a:t>."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Understanding B.C. and A.D.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b="1" dirty="0"/>
              <a:t>B.C.</a:t>
            </a:r>
            <a:r>
              <a:rPr lang="en-US" dirty="0"/>
              <a:t> or </a:t>
            </a:r>
            <a:r>
              <a:rPr lang="en-US" b="1" dirty="0"/>
              <a:t>B.C.E.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B.C. means "</a:t>
            </a:r>
            <a:r>
              <a:rPr lang="en-US" b="1" dirty="0"/>
              <a:t>Before Christ</a:t>
            </a:r>
            <a:r>
              <a:rPr lang="en-US" dirty="0"/>
              <a:t>" </a:t>
            </a:r>
          </a:p>
          <a:p>
            <a:pPr lvl="1"/>
            <a:r>
              <a:rPr lang="en-US" dirty="0"/>
              <a:t>B.C.E. means "</a:t>
            </a:r>
            <a:r>
              <a:rPr lang="en-US" b="1" dirty="0"/>
              <a:t>Before the Common Era</a:t>
            </a:r>
            <a:r>
              <a:rPr lang="en-US" dirty="0"/>
              <a:t>." </a:t>
            </a:r>
          </a:p>
          <a:p>
            <a:pPr lvl="1"/>
            <a:r>
              <a:rPr lang="en-US" dirty="0"/>
              <a:t>These are the years </a:t>
            </a:r>
            <a:r>
              <a:rPr lang="en-US" b="1" dirty="0"/>
              <a:t>before 1 A.D. </a:t>
            </a:r>
          </a:p>
          <a:p>
            <a:pPr lvl="1"/>
            <a:r>
              <a:rPr lang="en-US" dirty="0"/>
              <a:t>It is important to remember that the year </a:t>
            </a:r>
            <a:r>
              <a:rPr lang="en-US" b="1" dirty="0"/>
              <a:t>500 B.C. </a:t>
            </a:r>
            <a:r>
              <a:rPr lang="en-US" dirty="0"/>
              <a:t>and </a:t>
            </a:r>
            <a:r>
              <a:rPr lang="en-US" b="1" dirty="0"/>
              <a:t>500 B.C.E. </a:t>
            </a:r>
            <a:r>
              <a:rPr lang="en-US" dirty="0"/>
              <a:t>mean the </a:t>
            </a:r>
            <a:r>
              <a:rPr lang="en-US" b="1" dirty="0"/>
              <a:t>same thing</a:t>
            </a:r>
            <a:r>
              <a:rPr lang="en-US" dirty="0"/>
              <a:t>. </a:t>
            </a:r>
          </a:p>
          <a:p>
            <a:pPr lvl="1"/>
            <a:r>
              <a:rPr lang="en-US" dirty="0"/>
              <a:t>It is also important to know that, for </a:t>
            </a:r>
            <a:r>
              <a:rPr lang="en-US" b="1" dirty="0"/>
              <a:t>the years prior to 1 A.D., </a:t>
            </a:r>
            <a:r>
              <a:rPr lang="en-US" dirty="0"/>
              <a:t>we </a:t>
            </a:r>
            <a:r>
              <a:rPr lang="en-US" b="1" dirty="0"/>
              <a:t>count backwards</a:t>
            </a:r>
            <a:r>
              <a:rPr lang="en-US" dirty="0"/>
              <a:t>. </a:t>
            </a:r>
          </a:p>
          <a:p>
            <a:pPr lvl="2"/>
            <a:r>
              <a:rPr lang="en-US" dirty="0"/>
              <a:t>This means that 400 B.C. occurred before 200 B.C.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" name="Picture 8" descr="Timeline of BC and 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525" y="5638800"/>
            <a:ext cx="3038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MARTInkShape-38"/>
          <p:cNvSpPr/>
          <p:nvPr/>
        </p:nvSpPr>
        <p:spPr>
          <a:xfrm>
            <a:off x="3856652" y="6598130"/>
            <a:ext cx="67601" cy="16896"/>
          </a:xfrm>
          <a:custGeom>
            <a:avLst/>
            <a:gdLst/>
            <a:ahLst/>
            <a:cxnLst/>
            <a:rect l="0" t="0" r="0" b="0"/>
            <a:pathLst>
              <a:path w="67601" h="16896">
                <a:moveTo>
                  <a:pt x="0" y="7255"/>
                </a:moveTo>
                <a:lnTo>
                  <a:pt x="589" y="8819"/>
                </a:lnTo>
                <a:lnTo>
                  <a:pt x="2919" y="9385"/>
                </a:lnTo>
                <a:lnTo>
                  <a:pt x="10882" y="9749"/>
                </a:lnTo>
                <a:lnTo>
                  <a:pt x="12342" y="10573"/>
                </a:lnTo>
                <a:lnTo>
                  <a:pt x="13315" y="11915"/>
                </a:lnTo>
                <a:lnTo>
                  <a:pt x="13964" y="13604"/>
                </a:lnTo>
                <a:lnTo>
                  <a:pt x="15190" y="14730"/>
                </a:lnTo>
                <a:lnTo>
                  <a:pt x="18668" y="15981"/>
                </a:lnTo>
                <a:lnTo>
                  <a:pt x="28227" y="16895"/>
                </a:lnTo>
                <a:lnTo>
                  <a:pt x="32949" y="13164"/>
                </a:lnTo>
                <a:lnTo>
                  <a:pt x="34990" y="12849"/>
                </a:lnTo>
                <a:lnTo>
                  <a:pt x="39375" y="14617"/>
                </a:lnTo>
                <a:lnTo>
                  <a:pt x="40862" y="14611"/>
                </a:lnTo>
                <a:lnTo>
                  <a:pt x="41853" y="13814"/>
                </a:lnTo>
                <a:lnTo>
                  <a:pt x="42514" y="12489"/>
                </a:lnTo>
                <a:lnTo>
                  <a:pt x="43748" y="11605"/>
                </a:lnTo>
                <a:lnTo>
                  <a:pt x="49278" y="10363"/>
                </a:lnTo>
                <a:lnTo>
                  <a:pt x="53662" y="10071"/>
                </a:lnTo>
                <a:lnTo>
                  <a:pt x="55150" y="9200"/>
                </a:lnTo>
                <a:lnTo>
                  <a:pt x="56141" y="7826"/>
                </a:lnTo>
                <a:lnTo>
                  <a:pt x="56801" y="6116"/>
                </a:lnTo>
                <a:lnTo>
                  <a:pt x="58036" y="4975"/>
                </a:lnTo>
                <a:lnTo>
                  <a:pt x="65321" y="2101"/>
                </a:lnTo>
                <a:lnTo>
                  <a:pt x="676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77"/>
          <p:cNvGrpSpPr/>
          <p:nvPr/>
        </p:nvGrpSpPr>
        <p:grpSpPr>
          <a:xfrm>
            <a:off x="8280033" y="6186488"/>
            <a:ext cx="735381" cy="189814"/>
            <a:chOff x="8280033" y="6186488"/>
            <a:chExt cx="735381" cy="189814"/>
          </a:xfrm>
        </p:grpSpPr>
        <p:sp>
          <p:nvSpPr>
            <p:cNvPr id="25" name="SMARTInkShape-39"/>
            <p:cNvSpPr/>
            <p:nvPr/>
          </p:nvSpPr>
          <p:spPr>
            <a:xfrm>
              <a:off x="8280033" y="6333289"/>
              <a:ext cx="195" cy="1503"/>
            </a:xfrm>
            <a:custGeom>
              <a:avLst/>
              <a:gdLst/>
              <a:ahLst/>
              <a:cxnLst/>
              <a:rect l="0" t="0" r="0" b="0"/>
              <a:pathLst>
                <a:path w="195" h="1503">
                  <a:moveTo>
                    <a:pt x="194" y="150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0"/>
            <p:cNvSpPr/>
            <p:nvPr/>
          </p:nvSpPr>
          <p:spPr>
            <a:xfrm>
              <a:off x="8939048" y="6186488"/>
              <a:ext cx="76366" cy="6992"/>
            </a:xfrm>
            <a:custGeom>
              <a:avLst/>
              <a:gdLst/>
              <a:ahLst/>
              <a:cxnLst/>
              <a:rect l="0" t="0" r="0" b="0"/>
              <a:pathLst>
                <a:path w="76366" h="6992">
                  <a:moveTo>
                    <a:pt x="0" y="6991"/>
                  </a:moveTo>
                  <a:lnTo>
                    <a:pt x="28281" y="6344"/>
                  </a:lnTo>
                  <a:lnTo>
                    <a:pt x="63029" y="294"/>
                  </a:lnTo>
                  <a:lnTo>
                    <a:pt x="763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1"/>
            <p:cNvSpPr/>
            <p:nvPr/>
          </p:nvSpPr>
          <p:spPr>
            <a:xfrm>
              <a:off x="8376669" y="6363481"/>
              <a:ext cx="1303" cy="12821"/>
            </a:xfrm>
            <a:custGeom>
              <a:avLst/>
              <a:gdLst/>
              <a:ahLst/>
              <a:cxnLst/>
              <a:rect l="0" t="0" r="0" b="0"/>
              <a:pathLst>
                <a:path w="1303" h="12821">
                  <a:moveTo>
                    <a:pt x="0" y="0"/>
                  </a:moveTo>
                  <a:lnTo>
                    <a:pt x="1302" y="12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Understanding B.C. and A.D.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b="1" dirty="0"/>
              <a:t>A.D.</a:t>
            </a:r>
            <a:r>
              <a:rPr lang="en-US" sz="2800" dirty="0"/>
              <a:t> or </a:t>
            </a:r>
            <a:r>
              <a:rPr lang="en-US" sz="2800" b="1" dirty="0"/>
              <a:t>C.E.</a:t>
            </a:r>
            <a:endParaRPr lang="en-US" sz="2800" dirty="0"/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A.D. means "</a:t>
            </a:r>
            <a:r>
              <a:rPr lang="en-US" sz="2800" b="1" dirty="0">
                <a:solidFill>
                  <a:schemeClr val="accent2"/>
                </a:solidFill>
              </a:rPr>
              <a:t>Anno Domini</a:t>
            </a:r>
            <a:r>
              <a:rPr lang="en-US" sz="2800" dirty="0">
                <a:solidFill>
                  <a:schemeClr val="accent2"/>
                </a:solidFill>
              </a:rPr>
              <a:t>" (in the year of our Lord) 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C.E. means the "</a:t>
            </a:r>
            <a:r>
              <a:rPr lang="en-US" sz="2800" b="1" dirty="0">
                <a:solidFill>
                  <a:schemeClr val="accent2"/>
                </a:solidFill>
              </a:rPr>
              <a:t>Common Era</a:t>
            </a:r>
            <a:r>
              <a:rPr lang="en-US" sz="2800" dirty="0">
                <a:solidFill>
                  <a:schemeClr val="accent2"/>
                </a:solidFill>
              </a:rPr>
              <a:t>." 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Having a year marked as either A.D. or C.E. refers to years </a:t>
            </a:r>
            <a:r>
              <a:rPr lang="en-US" sz="2800" b="1" dirty="0">
                <a:solidFill>
                  <a:schemeClr val="accent2"/>
                </a:solidFill>
              </a:rPr>
              <a:t>starting with 1 A.D.</a:t>
            </a:r>
            <a:r>
              <a:rPr lang="en-US" sz="2800" dirty="0">
                <a:solidFill>
                  <a:schemeClr val="accent2"/>
                </a:solidFill>
              </a:rPr>
              <a:t> to the </a:t>
            </a:r>
            <a:r>
              <a:rPr lang="en-US" sz="2800" b="1" dirty="0">
                <a:solidFill>
                  <a:schemeClr val="accent2"/>
                </a:solidFill>
              </a:rPr>
              <a:t>present-day. 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For the </a:t>
            </a:r>
            <a:r>
              <a:rPr lang="en-US" sz="2800" b="1" dirty="0">
                <a:solidFill>
                  <a:schemeClr val="accent2"/>
                </a:solidFill>
              </a:rPr>
              <a:t>A.D. or C.E. years</a:t>
            </a:r>
            <a:r>
              <a:rPr lang="en-US" sz="2800" dirty="0">
                <a:solidFill>
                  <a:schemeClr val="accent2"/>
                </a:solidFill>
              </a:rPr>
              <a:t>, we</a:t>
            </a:r>
            <a:r>
              <a:rPr lang="en-US" sz="2800" b="1" dirty="0">
                <a:solidFill>
                  <a:schemeClr val="accent2"/>
                </a:solidFill>
              </a:rPr>
              <a:t> count forward.</a:t>
            </a:r>
            <a:r>
              <a:rPr lang="en-US" sz="2800" dirty="0">
                <a:solidFill>
                  <a:schemeClr val="accent2"/>
                </a:solidFill>
              </a:rPr>
              <a:t> </a:t>
            </a:r>
          </a:p>
          <a:p>
            <a:pPr marL="1280160" lvl="2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This means that 1997 occurred after 1392.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Timeline of BC and 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525" y="5638800"/>
            <a:ext cx="3038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SMARTInkShape-Group78"/>
          <p:cNvGrpSpPr/>
          <p:nvPr/>
        </p:nvGrpSpPr>
        <p:grpSpPr>
          <a:xfrm>
            <a:off x="8294608" y="6685491"/>
            <a:ext cx="842249" cy="165366"/>
            <a:chOff x="8294608" y="6685491"/>
            <a:chExt cx="842249" cy="165366"/>
          </a:xfrm>
        </p:grpSpPr>
        <p:sp>
          <p:nvSpPr>
            <p:cNvPr id="22" name="SMARTInkShape-42"/>
            <p:cNvSpPr/>
            <p:nvPr/>
          </p:nvSpPr>
          <p:spPr>
            <a:xfrm>
              <a:off x="8294608" y="6836943"/>
              <a:ext cx="13574" cy="13914"/>
            </a:xfrm>
            <a:custGeom>
              <a:avLst/>
              <a:gdLst/>
              <a:ahLst/>
              <a:cxnLst/>
              <a:rect l="0" t="0" r="0" b="0"/>
              <a:pathLst>
                <a:path w="13574" h="13914">
                  <a:moveTo>
                    <a:pt x="0" y="0"/>
                  </a:moveTo>
                  <a:lnTo>
                    <a:pt x="3236" y="4125"/>
                  </a:lnTo>
                  <a:lnTo>
                    <a:pt x="5009" y="9034"/>
                  </a:lnTo>
                  <a:lnTo>
                    <a:pt x="6277" y="10661"/>
                  </a:lnTo>
                  <a:lnTo>
                    <a:pt x="13573" y="13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3"/>
            <p:cNvSpPr/>
            <p:nvPr/>
          </p:nvSpPr>
          <p:spPr>
            <a:xfrm>
              <a:off x="9127819" y="6685491"/>
              <a:ext cx="9038" cy="101073"/>
            </a:xfrm>
            <a:custGeom>
              <a:avLst/>
              <a:gdLst/>
              <a:ahLst/>
              <a:cxnLst/>
              <a:rect l="0" t="0" r="0" b="0"/>
              <a:pathLst>
                <a:path w="9038" h="101073">
                  <a:moveTo>
                    <a:pt x="0" y="0"/>
                  </a:moveTo>
                  <a:lnTo>
                    <a:pt x="4286" y="3746"/>
                  </a:lnTo>
                  <a:lnTo>
                    <a:pt x="6926" y="8338"/>
                  </a:lnTo>
                  <a:lnTo>
                    <a:pt x="8620" y="17754"/>
                  </a:lnTo>
                  <a:lnTo>
                    <a:pt x="9034" y="53360"/>
                  </a:lnTo>
                  <a:lnTo>
                    <a:pt x="9037" y="88870"/>
                  </a:lnTo>
                  <a:lnTo>
                    <a:pt x="9037" y="101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44"/>
          <p:cNvSpPr/>
          <p:nvPr/>
        </p:nvSpPr>
        <p:spPr>
          <a:xfrm>
            <a:off x="7191985" y="5700713"/>
            <a:ext cx="1772" cy="15717"/>
          </a:xfrm>
          <a:custGeom>
            <a:avLst/>
            <a:gdLst/>
            <a:ahLst/>
            <a:cxnLst/>
            <a:rect l="0" t="0" r="0" b="0"/>
            <a:pathLst>
              <a:path w="1772" h="15717">
                <a:moveTo>
                  <a:pt x="1771" y="0"/>
                </a:moveTo>
                <a:lnTo>
                  <a:pt x="1771" y="13000"/>
                </a:lnTo>
                <a:lnTo>
                  <a:pt x="0" y="157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2119</TotalTime>
  <Words>486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</vt:lpstr>
      <vt:lpstr>Trebuchet MS</vt:lpstr>
      <vt:lpstr>Wingdings 2</vt:lpstr>
      <vt:lpstr>Urban</vt:lpstr>
      <vt:lpstr>Chronology and Timelines</vt:lpstr>
      <vt:lpstr>Chronology</vt:lpstr>
      <vt:lpstr>Chronological Order</vt:lpstr>
      <vt:lpstr>Timelines</vt:lpstr>
      <vt:lpstr>Timelines</vt:lpstr>
      <vt:lpstr>Measuring Time &amp; Time Concepts</vt:lpstr>
      <vt:lpstr>Measuring Time &amp; Time Concepts</vt:lpstr>
      <vt:lpstr>Understanding B.C. and A.D.</vt:lpstr>
      <vt:lpstr>Understanding B.C. and A.D.</vt:lpstr>
      <vt:lpstr>Dates on a Timeline</vt:lpstr>
      <vt:lpstr>Interpreting a Timeline</vt:lpstr>
      <vt:lpstr>Interpreting Multiple-Tier Timelines</vt:lpstr>
      <vt:lpstr>Why do we use BCE/CE and BC/AD?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</dc:title>
  <dc:creator>Erin</dc:creator>
  <cp:lastModifiedBy>Elizabeth Rabb</cp:lastModifiedBy>
  <cp:revision>33</cp:revision>
  <dcterms:created xsi:type="dcterms:W3CDTF">2012-08-16T22:48:41Z</dcterms:created>
  <dcterms:modified xsi:type="dcterms:W3CDTF">2019-05-14T15:28:06Z</dcterms:modified>
</cp:coreProperties>
</file>