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Amaranth"/>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maranth-bold.fntdata"/><Relationship Id="rId16" Type="http://schemas.openxmlformats.org/officeDocument/2006/relationships/font" Target="fonts/Amaranth-regular.fntdata"/><Relationship Id="rId5" Type="http://schemas.openxmlformats.org/officeDocument/2006/relationships/notesMaster" Target="notesMasters/notesMaster1.xml"/><Relationship Id="rId19" Type="http://schemas.openxmlformats.org/officeDocument/2006/relationships/font" Target="fonts/Amaranth-boldItalic.fntdata"/><Relationship Id="rId6" Type="http://schemas.openxmlformats.org/officeDocument/2006/relationships/slide" Target="slides/slide1.xml"/><Relationship Id="rId18" Type="http://schemas.openxmlformats.org/officeDocument/2006/relationships/font" Target="fonts/Amaranth-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3f490bf0f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f490bf0f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3f490bf0f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f490bf0f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3f490bf0f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f490bf0f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3f490bf0f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f490bf0f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3f490bf0f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f490bf0f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3e89e14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3e89e14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f529913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f529913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3e89e143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3e89e143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3e89e143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3e89e143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sites.google.com/wcpss.net/troopersteam/home" TargetMode="External"/><Relationship Id="rId4" Type="http://schemas.openxmlformats.org/officeDocument/2006/relationships/hyperlink" Target="mailto:erabb@wcps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uqr.me/blog/best-qr-code-readers/" TargetMode="External"/><Relationship Id="rId4" Type="http://schemas.openxmlformats.org/officeDocument/2006/relationships/hyperlink" Target="https://www.the-qrcode-generator.com/scan" TargetMode="External"/><Relationship Id="rId5" Type="http://schemas.openxmlformats.org/officeDocument/2006/relationships/hyperlink" Target="http://rabbhistory.weebly.com/" TargetMode="External"/><Relationship Id="rId6" Type="http://schemas.openxmlformats.org/officeDocument/2006/relationships/hyperlink" Target="http://rabbhistory.weebly.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0"/>
          </a:xfrm>
          <a:prstGeom prst="rect">
            <a:avLst/>
          </a:prstGeom>
          <a:noFill/>
          <a:ln>
            <a:noFill/>
          </a:ln>
        </p:spPr>
      </p:pic>
      <p:sp>
        <p:nvSpPr>
          <p:cNvPr id="55" name="Google Shape;55;p13"/>
          <p:cNvSpPr txBox="1"/>
          <p:nvPr>
            <p:ph type="ctrTitle"/>
          </p:nvPr>
        </p:nvSpPr>
        <p:spPr>
          <a:xfrm>
            <a:off x="311700" y="327525"/>
            <a:ext cx="8520600" cy="1479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FFFFFF"/>
                </a:solidFill>
              </a:rPr>
              <a:t>Welcome to 6th Grade Social Studies</a:t>
            </a:r>
            <a:endParaRPr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Helpful Resources: </a:t>
            </a:r>
            <a:endParaRPr/>
          </a:p>
          <a:p>
            <a:pPr indent="0" lvl="0" marL="0" rtl="0" algn="l">
              <a:spcBef>
                <a:spcPts val="0"/>
              </a:spcBef>
              <a:spcAft>
                <a:spcPts val="0"/>
              </a:spcAft>
              <a:buNone/>
            </a:pPr>
            <a:r>
              <a:t/>
            </a:r>
            <a:endParaRPr/>
          </a:p>
        </p:txBody>
      </p:sp>
      <p:sp>
        <p:nvSpPr>
          <p:cNvPr id="110" name="Google Shape;11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Website: </a:t>
            </a:r>
            <a:endParaRPr/>
          </a:p>
          <a:p>
            <a:pPr indent="0" lvl="0" marL="0" rtl="0" algn="l">
              <a:spcBef>
                <a:spcPts val="1600"/>
              </a:spcBef>
              <a:spcAft>
                <a:spcPts val="0"/>
              </a:spcAft>
              <a:buNone/>
            </a:pPr>
            <a:r>
              <a:rPr lang="en" u="sng">
                <a:solidFill>
                  <a:schemeClr val="hlink"/>
                </a:solidFill>
                <a:highlight>
                  <a:srgbClr val="FFFFFF"/>
                </a:highlight>
                <a:latin typeface="Georgia"/>
                <a:ea typeface="Georgia"/>
                <a:cs typeface="Georgia"/>
                <a:sym typeface="Georgia"/>
                <a:hlinkClick r:id="rId3"/>
              </a:rPr>
              <a:t>https://sites.google.com/wcpss.net/troopersteam/home</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Teacher Email:</a:t>
            </a:r>
            <a:endParaRPr/>
          </a:p>
          <a:p>
            <a:pPr indent="0" lvl="0" marL="0" rtl="0" algn="l">
              <a:spcBef>
                <a:spcPts val="1600"/>
              </a:spcBef>
              <a:spcAft>
                <a:spcPts val="0"/>
              </a:spcAft>
              <a:buNone/>
            </a:pPr>
            <a:r>
              <a:rPr lang="en" u="sng">
                <a:solidFill>
                  <a:schemeClr val="hlink"/>
                </a:solidFill>
                <a:hlinkClick r:id="rId4"/>
              </a:rPr>
              <a:t>erabb@wcpss.net</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21300" y="60650"/>
            <a:ext cx="8928350" cy="5022200"/>
          </a:xfrm>
          <a:prstGeom prst="rect">
            <a:avLst/>
          </a:prstGeom>
          <a:noFill/>
          <a:ln>
            <a:noFill/>
          </a:ln>
        </p:spPr>
      </p:pic>
      <p:sp>
        <p:nvSpPr>
          <p:cNvPr id="61" name="Google Shape;61;p14"/>
          <p:cNvSpPr txBox="1"/>
          <p:nvPr/>
        </p:nvSpPr>
        <p:spPr>
          <a:xfrm>
            <a:off x="424575" y="1370800"/>
            <a:ext cx="8443200" cy="22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FFFFFF"/>
                </a:solidFill>
              </a:rPr>
              <a:t>What will your child be learning about this year???</a:t>
            </a:r>
            <a:endParaRPr b="1" sz="48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Curriculum:</a:t>
            </a:r>
            <a:endParaRPr/>
          </a:p>
          <a:p>
            <a:pPr indent="0" lvl="0" marL="0" rtl="0" algn="l">
              <a:spcBef>
                <a:spcPts val="0"/>
              </a:spcBef>
              <a:spcAft>
                <a:spcPts val="0"/>
              </a:spcAft>
              <a:buNone/>
            </a:pPr>
            <a:r>
              <a:t/>
            </a:r>
            <a:endParaRPr/>
          </a:p>
        </p:txBody>
      </p:sp>
      <p:sp>
        <p:nvSpPr>
          <p:cNvPr id="67" name="Google Shape;67;p15"/>
          <p:cNvSpPr txBox="1"/>
          <p:nvPr>
            <p:ph idx="1" type="body"/>
          </p:nvPr>
        </p:nvSpPr>
        <p:spPr>
          <a:xfrm>
            <a:off x="311700" y="1152475"/>
            <a:ext cx="8520600" cy="371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Geography &amp; Map Skills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Prehistoric Records/Beginning of Mankind</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Paleolithic</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Mesolithic</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Neolithic</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Ancient Civilizations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Mesopotamia</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Egypt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India</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China</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Greece &amp; Rome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Middle Ages &amp; </a:t>
            </a:r>
            <a:r>
              <a:rPr lang="en">
                <a:solidFill>
                  <a:srgbClr val="000000"/>
                </a:solidFill>
              </a:rPr>
              <a:t>Renaissance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Mayas &amp; Aztecs &amp; Incas</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GRAPES???</a:t>
            </a:r>
            <a:endParaRPr/>
          </a:p>
        </p:txBody>
      </p:sp>
      <p:sp>
        <p:nvSpPr>
          <p:cNvPr id="73" name="Google Shape;73;p16"/>
          <p:cNvSpPr txBox="1"/>
          <p:nvPr>
            <p:ph idx="1" type="body"/>
          </p:nvPr>
        </p:nvSpPr>
        <p:spPr>
          <a:xfrm>
            <a:off x="311700" y="1152475"/>
            <a:ext cx="8520600" cy="390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way we shared with the kids to keep reviewing with every civilization we learn about this school year. We will always come back to GRAPES. </a:t>
            </a:r>
            <a:endParaRPr/>
          </a:p>
          <a:p>
            <a:pPr indent="0" lvl="0" marL="0" rtl="0" algn="l">
              <a:spcBef>
                <a:spcPts val="1600"/>
              </a:spcBef>
              <a:spcAft>
                <a:spcPts val="0"/>
              </a:spcAft>
              <a:buNone/>
            </a:pPr>
            <a:r>
              <a:rPr lang="en">
                <a:solidFill>
                  <a:srgbClr val="9900FF"/>
                </a:solidFill>
              </a:rPr>
              <a:t>G</a:t>
            </a:r>
            <a:r>
              <a:rPr lang="en"/>
              <a:t> - Geography</a:t>
            </a:r>
            <a:endParaRPr/>
          </a:p>
          <a:p>
            <a:pPr indent="0" lvl="0" marL="0" rtl="0" algn="l">
              <a:spcBef>
                <a:spcPts val="1600"/>
              </a:spcBef>
              <a:spcAft>
                <a:spcPts val="0"/>
              </a:spcAft>
              <a:buNone/>
            </a:pPr>
            <a:r>
              <a:rPr lang="en">
                <a:solidFill>
                  <a:srgbClr val="9900FF"/>
                </a:solidFill>
              </a:rPr>
              <a:t>R</a:t>
            </a:r>
            <a:r>
              <a:rPr lang="en"/>
              <a:t> - Religion</a:t>
            </a:r>
            <a:endParaRPr/>
          </a:p>
          <a:p>
            <a:pPr indent="0" lvl="0" marL="0" rtl="0" algn="l">
              <a:spcBef>
                <a:spcPts val="1600"/>
              </a:spcBef>
              <a:spcAft>
                <a:spcPts val="0"/>
              </a:spcAft>
              <a:buNone/>
            </a:pPr>
            <a:r>
              <a:rPr lang="en">
                <a:solidFill>
                  <a:srgbClr val="9900FF"/>
                </a:solidFill>
              </a:rPr>
              <a:t>A</a:t>
            </a:r>
            <a:r>
              <a:rPr lang="en"/>
              <a:t> - Accomplishments/Achievements</a:t>
            </a:r>
            <a:endParaRPr/>
          </a:p>
          <a:p>
            <a:pPr indent="0" lvl="0" marL="0" rtl="0" algn="l">
              <a:spcBef>
                <a:spcPts val="1600"/>
              </a:spcBef>
              <a:spcAft>
                <a:spcPts val="0"/>
              </a:spcAft>
              <a:buNone/>
            </a:pPr>
            <a:r>
              <a:rPr lang="en">
                <a:solidFill>
                  <a:srgbClr val="9900FF"/>
                </a:solidFill>
              </a:rPr>
              <a:t>P</a:t>
            </a:r>
            <a:r>
              <a:rPr lang="en"/>
              <a:t> - Politics/Government</a:t>
            </a:r>
            <a:endParaRPr/>
          </a:p>
          <a:p>
            <a:pPr indent="0" lvl="0" marL="0" rtl="0" algn="l">
              <a:spcBef>
                <a:spcPts val="1600"/>
              </a:spcBef>
              <a:spcAft>
                <a:spcPts val="0"/>
              </a:spcAft>
              <a:buNone/>
            </a:pPr>
            <a:r>
              <a:rPr lang="en">
                <a:solidFill>
                  <a:srgbClr val="9900FF"/>
                </a:solidFill>
              </a:rPr>
              <a:t>E</a:t>
            </a:r>
            <a:r>
              <a:rPr lang="en"/>
              <a:t> - Economics</a:t>
            </a:r>
            <a:endParaRPr/>
          </a:p>
          <a:p>
            <a:pPr indent="0" lvl="0" marL="0" rtl="0" algn="l">
              <a:spcBef>
                <a:spcPts val="1600"/>
              </a:spcBef>
              <a:spcAft>
                <a:spcPts val="1600"/>
              </a:spcAft>
              <a:buNone/>
            </a:pPr>
            <a:r>
              <a:rPr lang="en">
                <a:solidFill>
                  <a:srgbClr val="9900FF"/>
                </a:solidFill>
              </a:rPr>
              <a:t>S</a:t>
            </a:r>
            <a:r>
              <a:rPr lang="en"/>
              <a:t> - Social Structure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311700" y="1089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are they expected to have for class? </a:t>
            </a:r>
            <a:endParaRPr/>
          </a:p>
        </p:txBody>
      </p:sp>
      <p:sp>
        <p:nvSpPr>
          <p:cNvPr id="79" name="Google Shape;79;p17"/>
          <p:cNvSpPr txBox="1"/>
          <p:nvPr>
            <p:ph idx="1" type="body"/>
          </p:nvPr>
        </p:nvSpPr>
        <p:spPr>
          <a:xfrm>
            <a:off x="311700" y="774450"/>
            <a:ext cx="8520600" cy="4193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FF"/>
              </a:buClr>
              <a:buSzPts val="2400"/>
              <a:buChar char="●"/>
            </a:pPr>
            <a:r>
              <a:rPr b="1" lang="en" sz="2400">
                <a:solidFill>
                  <a:srgbClr val="0000FF"/>
                </a:solidFill>
              </a:rPr>
              <a:t>Social Studies Interactive Notebook </a:t>
            </a:r>
            <a:r>
              <a:rPr b="1" lang="en" sz="1400">
                <a:solidFill>
                  <a:srgbClr val="0000FF"/>
                </a:solidFill>
              </a:rPr>
              <a:t>(Composition Notebook)</a:t>
            </a:r>
            <a:endParaRPr b="1" sz="1400">
              <a:solidFill>
                <a:srgbClr val="0000FF"/>
              </a:solidFill>
            </a:endParaRPr>
          </a:p>
          <a:p>
            <a:pPr indent="-381000" lvl="0" marL="457200" rtl="0" algn="l">
              <a:spcBef>
                <a:spcPts val="0"/>
              </a:spcBef>
              <a:spcAft>
                <a:spcPts val="0"/>
              </a:spcAft>
              <a:buClr>
                <a:srgbClr val="0000FF"/>
              </a:buClr>
              <a:buSzPts val="2400"/>
              <a:buChar char="●"/>
            </a:pPr>
            <a:r>
              <a:rPr b="1" lang="en" sz="2400">
                <a:solidFill>
                  <a:srgbClr val="FF0000"/>
                </a:solidFill>
              </a:rPr>
              <a:t>Pencils</a:t>
            </a:r>
            <a:endParaRPr b="1" sz="2400">
              <a:solidFill>
                <a:srgbClr val="0000FF"/>
              </a:solidFill>
            </a:endParaRPr>
          </a:p>
          <a:p>
            <a:pPr indent="-381000" lvl="0" marL="457200" rtl="0" algn="l">
              <a:spcBef>
                <a:spcPts val="0"/>
              </a:spcBef>
              <a:spcAft>
                <a:spcPts val="0"/>
              </a:spcAft>
              <a:buClr>
                <a:srgbClr val="0000FF"/>
              </a:buClr>
              <a:buSzPts val="2400"/>
              <a:buChar char="●"/>
            </a:pPr>
            <a:r>
              <a:rPr b="1" lang="en" sz="2400">
                <a:solidFill>
                  <a:srgbClr val="0000FF"/>
                </a:solidFill>
              </a:rPr>
              <a:t>Scissors</a:t>
            </a:r>
            <a:endParaRPr b="1" sz="2400">
              <a:solidFill>
                <a:srgbClr val="0000FF"/>
              </a:solidFill>
            </a:endParaRPr>
          </a:p>
          <a:p>
            <a:pPr indent="-381000" lvl="0" marL="457200" rtl="0" algn="l">
              <a:spcBef>
                <a:spcPts val="0"/>
              </a:spcBef>
              <a:spcAft>
                <a:spcPts val="0"/>
              </a:spcAft>
              <a:buClr>
                <a:srgbClr val="0000FF"/>
              </a:buClr>
              <a:buSzPts val="2400"/>
              <a:buChar char="●"/>
            </a:pPr>
            <a:r>
              <a:rPr b="1" lang="en" sz="2400">
                <a:solidFill>
                  <a:srgbClr val="0000FF"/>
                </a:solidFill>
              </a:rPr>
              <a:t>Glue Stick</a:t>
            </a:r>
            <a:endParaRPr b="1" sz="2400">
              <a:solidFill>
                <a:srgbClr val="0000FF"/>
              </a:solidFill>
            </a:endParaRPr>
          </a:p>
          <a:p>
            <a:pPr indent="-381000" lvl="0" marL="457200" rtl="0" algn="l">
              <a:spcBef>
                <a:spcPts val="0"/>
              </a:spcBef>
              <a:spcAft>
                <a:spcPts val="0"/>
              </a:spcAft>
              <a:buClr>
                <a:srgbClr val="0000FF"/>
              </a:buClr>
              <a:buSzPts val="2400"/>
              <a:buChar char="●"/>
            </a:pPr>
            <a:r>
              <a:rPr b="1" lang="en" sz="2400">
                <a:solidFill>
                  <a:srgbClr val="0000FF"/>
                </a:solidFill>
              </a:rPr>
              <a:t>Agenda</a:t>
            </a:r>
            <a:endParaRPr b="1" sz="2400">
              <a:solidFill>
                <a:srgbClr val="0000FF"/>
              </a:solidFill>
            </a:endParaRPr>
          </a:p>
          <a:p>
            <a:pPr indent="-381000" lvl="0" marL="457200" rtl="0" algn="l">
              <a:spcBef>
                <a:spcPts val="0"/>
              </a:spcBef>
              <a:spcAft>
                <a:spcPts val="0"/>
              </a:spcAft>
              <a:buClr>
                <a:srgbClr val="0000FF"/>
              </a:buClr>
              <a:buSzPts val="2400"/>
              <a:buChar char="●"/>
            </a:pPr>
            <a:r>
              <a:rPr b="1" lang="en" sz="2400">
                <a:solidFill>
                  <a:srgbClr val="0000FF"/>
                </a:solidFill>
              </a:rPr>
              <a:t>Book to read EVERY DAY</a:t>
            </a:r>
            <a:endParaRPr b="1" sz="2400">
              <a:solidFill>
                <a:srgbClr val="0000FF"/>
              </a:solidFill>
            </a:endParaRPr>
          </a:p>
          <a:p>
            <a:pPr indent="0" lvl="0" marL="0" rtl="0" algn="l">
              <a:spcBef>
                <a:spcPts val="1600"/>
              </a:spcBef>
              <a:spcAft>
                <a:spcPts val="0"/>
              </a:spcAft>
              <a:buNone/>
            </a:pPr>
            <a:r>
              <a:t/>
            </a:r>
            <a:endParaRPr b="1" sz="2400">
              <a:solidFill>
                <a:srgbClr val="0000FF"/>
              </a:solidFill>
            </a:endParaRPr>
          </a:p>
          <a:p>
            <a:pPr indent="0" lvl="0" marL="0" rtl="0" algn="l">
              <a:spcBef>
                <a:spcPts val="1600"/>
              </a:spcBef>
              <a:spcAft>
                <a:spcPts val="1600"/>
              </a:spcAft>
              <a:buNone/>
            </a:pPr>
            <a:r>
              <a:rPr b="1" lang="en" sz="2400">
                <a:solidFill>
                  <a:srgbClr val="0000FF"/>
                </a:solidFill>
              </a:rPr>
              <a:t>Ask your student or check website for when devices are needed.</a:t>
            </a:r>
            <a:endParaRPr b="1" sz="240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Helpful Apps/Websites:</a:t>
            </a:r>
            <a:endParaRPr u="sng"/>
          </a:p>
        </p:txBody>
      </p:sp>
      <p:sp>
        <p:nvSpPr>
          <p:cNvPr id="85" name="Google Shape;85;p18"/>
          <p:cNvSpPr txBox="1"/>
          <p:nvPr>
            <p:ph idx="1" type="body"/>
          </p:nvPr>
        </p:nvSpPr>
        <p:spPr>
          <a:xfrm>
            <a:off x="311700" y="1152475"/>
            <a:ext cx="8520600" cy="3801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Free QR code reader on device--use </a:t>
            </a:r>
            <a:r>
              <a:rPr lang="en" sz="2000" u="sng">
                <a:solidFill>
                  <a:schemeClr val="hlink"/>
                </a:solidFill>
                <a:hlinkClick r:id="rId3"/>
              </a:rPr>
              <a:t>this article </a:t>
            </a:r>
            <a:r>
              <a:rPr lang="en" sz="2000"/>
              <a:t>to guide your decision or simply use this </a:t>
            </a:r>
            <a:r>
              <a:rPr lang="en" sz="2000" u="sng">
                <a:solidFill>
                  <a:schemeClr val="hlink"/>
                </a:solidFill>
                <a:hlinkClick r:id="rId4"/>
              </a:rPr>
              <a:t>QR code reader</a:t>
            </a:r>
            <a:endParaRPr sz="2000"/>
          </a:p>
          <a:p>
            <a:pPr indent="-355600" lvl="0" marL="457200" rtl="0" algn="l">
              <a:spcBef>
                <a:spcPts val="0"/>
              </a:spcBef>
              <a:spcAft>
                <a:spcPts val="0"/>
              </a:spcAft>
              <a:buSzPts val="2000"/>
              <a:buChar char="●"/>
            </a:pPr>
            <a:r>
              <a:rPr lang="en" sz="2000"/>
              <a:t>Google Classroom</a:t>
            </a:r>
            <a:endParaRPr sz="2000"/>
          </a:p>
          <a:p>
            <a:pPr indent="-355600" lvl="0" marL="457200" rtl="0" algn="l">
              <a:spcBef>
                <a:spcPts val="0"/>
              </a:spcBef>
              <a:spcAft>
                <a:spcPts val="0"/>
              </a:spcAft>
              <a:buSzPts val="2000"/>
              <a:buChar char="●"/>
            </a:pPr>
            <a:r>
              <a:rPr lang="en" sz="2000"/>
              <a:t>Google Drive</a:t>
            </a:r>
            <a:endParaRPr sz="2000"/>
          </a:p>
          <a:p>
            <a:pPr indent="-355600" lvl="1" marL="914400" marR="0" rtl="0" algn="l">
              <a:lnSpc>
                <a:spcPct val="115000"/>
              </a:lnSpc>
              <a:spcBef>
                <a:spcPts val="0"/>
              </a:spcBef>
              <a:spcAft>
                <a:spcPts val="0"/>
              </a:spcAft>
              <a:buClr>
                <a:schemeClr val="dk2"/>
              </a:buClr>
              <a:buSzPts val="2000"/>
              <a:buFont typeface="Arial"/>
              <a:buChar char="○"/>
            </a:pPr>
            <a:r>
              <a:rPr lang="en" sz="2000"/>
              <a:t>With any Google application, please make sure your student is logged in to Google through their WakeID account in order to access the WCPSS Google tools</a:t>
            </a:r>
            <a:endParaRPr sz="2000"/>
          </a:p>
          <a:p>
            <a:pPr indent="-355600" lvl="0" marL="457200" rtl="0" algn="l">
              <a:spcBef>
                <a:spcPts val="0"/>
              </a:spcBef>
              <a:spcAft>
                <a:spcPts val="0"/>
              </a:spcAft>
              <a:buSzPts val="2000"/>
              <a:buChar char="●"/>
            </a:pPr>
            <a:r>
              <a:rPr lang="en" sz="2000" u="sng">
                <a:solidFill>
                  <a:schemeClr val="hlink"/>
                </a:solidFill>
                <a:hlinkClick r:id="rId5"/>
              </a:rPr>
              <a:t>r</a:t>
            </a:r>
            <a:r>
              <a:rPr lang="en" sz="2000" u="sng">
                <a:solidFill>
                  <a:schemeClr val="hlink"/>
                </a:solidFill>
                <a:hlinkClick r:id="rId6"/>
              </a:rPr>
              <a:t>abbhistory.weebly.com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Grading Expectations:</a:t>
            </a:r>
            <a:endParaRPr/>
          </a:p>
          <a:p>
            <a:pPr indent="0" lvl="0" marL="0" rtl="0" algn="l">
              <a:spcBef>
                <a:spcPts val="0"/>
              </a:spcBef>
              <a:spcAft>
                <a:spcPts val="0"/>
              </a:spcAft>
              <a:buNone/>
            </a:pPr>
            <a:r>
              <a:t/>
            </a:r>
            <a:endParaRPr/>
          </a:p>
        </p:txBody>
      </p:sp>
      <p:sp>
        <p:nvSpPr>
          <p:cNvPr id="91" name="Google Shape;91;p19"/>
          <p:cNvSpPr txBox="1"/>
          <p:nvPr>
            <p:ph idx="1" type="body"/>
          </p:nvPr>
        </p:nvSpPr>
        <p:spPr>
          <a:xfrm>
            <a:off x="311700" y="1152475"/>
            <a:ext cx="2335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90 - 100 = A</a:t>
            </a:r>
            <a:endParaRPr/>
          </a:p>
          <a:p>
            <a:pPr indent="0" lvl="0" marL="0" rtl="0" algn="l">
              <a:spcBef>
                <a:spcPts val="1600"/>
              </a:spcBef>
              <a:spcAft>
                <a:spcPts val="0"/>
              </a:spcAft>
              <a:buNone/>
            </a:pPr>
            <a:r>
              <a:rPr lang="en"/>
              <a:t>80 - 89 = B</a:t>
            </a:r>
            <a:endParaRPr/>
          </a:p>
          <a:p>
            <a:pPr indent="0" lvl="0" marL="0" rtl="0" algn="l">
              <a:spcBef>
                <a:spcPts val="1600"/>
              </a:spcBef>
              <a:spcAft>
                <a:spcPts val="0"/>
              </a:spcAft>
              <a:buNone/>
            </a:pPr>
            <a:r>
              <a:rPr lang="en"/>
              <a:t>70 - 79 = C</a:t>
            </a:r>
            <a:endParaRPr/>
          </a:p>
          <a:p>
            <a:pPr indent="0" lvl="0" marL="0" rtl="0" algn="l">
              <a:spcBef>
                <a:spcPts val="1600"/>
              </a:spcBef>
              <a:spcAft>
                <a:spcPts val="0"/>
              </a:spcAft>
              <a:buNone/>
            </a:pPr>
            <a:r>
              <a:rPr lang="en"/>
              <a:t>60 - 69 = D</a:t>
            </a:r>
            <a:endParaRPr/>
          </a:p>
          <a:p>
            <a:pPr indent="0" lvl="0" marL="0" rtl="0" algn="l">
              <a:spcBef>
                <a:spcPts val="1600"/>
              </a:spcBef>
              <a:spcAft>
                <a:spcPts val="1600"/>
              </a:spcAft>
              <a:buNone/>
            </a:pPr>
            <a:r>
              <a:rPr lang="en"/>
              <a:t>59 and below = F</a:t>
            </a:r>
            <a:endParaRPr/>
          </a:p>
        </p:txBody>
      </p:sp>
      <p:sp>
        <p:nvSpPr>
          <p:cNvPr id="92" name="Google Shape;92;p19"/>
          <p:cNvSpPr txBox="1"/>
          <p:nvPr/>
        </p:nvSpPr>
        <p:spPr>
          <a:xfrm>
            <a:off x="3922775" y="1017725"/>
            <a:ext cx="4197000" cy="38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Tests: </a:t>
            </a:r>
            <a:r>
              <a:rPr lang="en" sz="1800"/>
              <a:t>Every child who scores a 79% or less will be given the opportunity to improve their grade.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1800"/>
              <a:t>Quiz </a:t>
            </a:r>
            <a:r>
              <a:rPr lang="en" sz="1800"/>
              <a:t>: Teacher may allow either a retake or corrections to be made. This is dependent on assignment given.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1800"/>
              <a:t>Classwork/Homework: </a:t>
            </a:r>
            <a:r>
              <a:rPr lang="en" sz="1800"/>
              <a:t>Grades earned are final. (Late work gets deductions)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96" name="Shape 96"/>
        <p:cNvGrpSpPr/>
        <p:nvPr/>
      </p:nvGrpSpPr>
      <p:grpSpPr>
        <a:xfrm>
          <a:off x="0" y="0"/>
          <a:ext cx="0" cy="0"/>
          <a:chOff x="0" y="0"/>
          <a:chExt cx="0" cy="0"/>
        </a:xfrm>
      </p:grpSpPr>
      <p:sp>
        <p:nvSpPr>
          <p:cNvPr id="97" name="Google Shape;97;p20"/>
          <p:cNvSpPr txBox="1"/>
          <p:nvPr>
            <p:ph idx="1" type="body"/>
          </p:nvPr>
        </p:nvSpPr>
        <p:spPr>
          <a:xfrm>
            <a:off x="311700" y="166750"/>
            <a:ext cx="8520600" cy="4797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u="sng">
                <a:latin typeface="Amaranth"/>
                <a:ea typeface="Amaranth"/>
                <a:cs typeface="Amaranth"/>
                <a:sym typeface="Amaranth"/>
              </a:rPr>
              <a:t>Student Absences and Work Missed:</a:t>
            </a:r>
            <a:endParaRPr sz="2400" u="sng">
              <a:latin typeface="Amaranth"/>
              <a:ea typeface="Amaranth"/>
              <a:cs typeface="Amaranth"/>
              <a:sym typeface="Amaranth"/>
            </a:endParaRPr>
          </a:p>
          <a:p>
            <a:pPr indent="0" lvl="0" marL="0" rtl="0" algn="l">
              <a:lnSpc>
                <a:spcPct val="100000"/>
              </a:lnSpc>
              <a:spcBef>
                <a:spcPts val="1600"/>
              </a:spcBef>
              <a:spcAft>
                <a:spcPts val="0"/>
              </a:spcAft>
              <a:buNone/>
            </a:pPr>
            <a:r>
              <a:t/>
            </a:r>
            <a:endParaRPr sz="2400">
              <a:latin typeface="Amaranth"/>
              <a:ea typeface="Amaranth"/>
              <a:cs typeface="Amaranth"/>
              <a:sym typeface="Amaranth"/>
            </a:endParaRPr>
          </a:p>
          <a:p>
            <a:pPr indent="0" lvl="0" marL="0" rtl="0" algn="l">
              <a:lnSpc>
                <a:spcPct val="100000"/>
              </a:lnSpc>
              <a:spcBef>
                <a:spcPts val="1600"/>
              </a:spcBef>
              <a:spcAft>
                <a:spcPts val="0"/>
              </a:spcAft>
              <a:buNone/>
            </a:pPr>
            <a:r>
              <a:rPr lang="en" sz="2400">
                <a:latin typeface="Amaranth"/>
                <a:ea typeface="Amaranth"/>
                <a:cs typeface="Amaranth"/>
                <a:sym typeface="Amaranth"/>
              </a:rPr>
              <a:t>Q: What is my student’s responsibility when she/he is absent?</a:t>
            </a:r>
            <a:endParaRPr sz="2400">
              <a:latin typeface="Amaranth"/>
              <a:ea typeface="Amaranth"/>
              <a:cs typeface="Amaranth"/>
              <a:sym typeface="Amaranth"/>
            </a:endParaRPr>
          </a:p>
          <a:p>
            <a:pPr indent="0" lvl="0" marL="0" rtl="0" algn="l">
              <a:lnSpc>
                <a:spcPct val="100000"/>
              </a:lnSpc>
              <a:spcBef>
                <a:spcPts val="1600"/>
              </a:spcBef>
              <a:spcAft>
                <a:spcPts val="0"/>
              </a:spcAft>
              <a:buNone/>
            </a:pPr>
            <a:r>
              <a:rPr lang="en" sz="2400">
                <a:latin typeface="Amaranth"/>
                <a:ea typeface="Amaranth"/>
                <a:cs typeface="Amaranth"/>
                <a:sym typeface="Amaranth"/>
              </a:rPr>
              <a:t>A: Per AFMS Grading Policy:</a:t>
            </a:r>
            <a:endParaRPr sz="2400">
              <a:latin typeface="Amaranth"/>
              <a:ea typeface="Amaranth"/>
              <a:cs typeface="Amaranth"/>
              <a:sym typeface="Amaranth"/>
            </a:endParaRPr>
          </a:p>
          <a:p>
            <a:pPr indent="0" lvl="0" marL="0" rtl="0" algn="l">
              <a:lnSpc>
                <a:spcPct val="100000"/>
              </a:lnSpc>
              <a:spcBef>
                <a:spcPts val="1600"/>
              </a:spcBef>
              <a:spcAft>
                <a:spcPts val="1600"/>
              </a:spcAft>
              <a:buNone/>
            </a:pPr>
            <a:r>
              <a:rPr lang="en">
                <a:latin typeface="Amaranth"/>
                <a:ea typeface="Amaranth"/>
                <a:cs typeface="Amaranth"/>
                <a:sym typeface="Amaranth"/>
              </a:rPr>
              <a:t>“For absences of one to three days, the student will have one day for each day absent. For absences exceeding three days, the student may have two days for each day absent to make up work. Teachers should use discretion and may make exceptions in the case of students with excused absences that were not planned in advance, were beyond the student’s control, and the nature of which would not support make-up the day of return. There is no academic penalty for make-up work completed in the time frame stated above. All assignments are graded for full credit earned.”</a:t>
            </a:r>
            <a:endParaRPr>
              <a:latin typeface="Amaranth"/>
              <a:ea typeface="Amaranth"/>
              <a:cs typeface="Amaranth"/>
              <a:sym typeface="Amaranth"/>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162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Grading Expectations:</a:t>
            </a:r>
            <a:endParaRPr u="sng"/>
          </a:p>
          <a:p>
            <a:pPr indent="0" lvl="0" marL="0" rtl="0" algn="l">
              <a:spcBef>
                <a:spcPts val="0"/>
              </a:spcBef>
              <a:spcAft>
                <a:spcPts val="0"/>
              </a:spcAft>
              <a:buNone/>
            </a:pPr>
            <a:r>
              <a:t/>
            </a:r>
            <a:endParaRPr/>
          </a:p>
        </p:txBody>
      </p:sp>
      <p:sp>
        <p:nvSpPr>
          <p:cNvPr id="103" name="Google Shape;103;p21"/>
          <p:cNvSpPr txBox="1"/>
          <p:nvPr/>
        </p:nvSpPr>
        <p:spPr>
          <a:xfrm>
            <a:off x="379925" y="735550"/>
            <a:ext cx="5186700" cy="23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Tests: </a:t>
            </a:r>
            <a:r>
              <a:rPr lang="en" sz="1800"/>
              <a:t>Major grades = weighted 50%</a:t>
            </a:r>
            <a:r>
              <a:rPr lang="en" sz="1800"/>
              <a: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1800"/>
              <a:t>Quiz </a:t>
            </a:r>
            <a:r>
              <a:rPr lang="en" sz="1800"/>
              <a:t>: Minor grades = weighted 40%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1800"/>
              <a:t>Classwork : Minor grades = weighted 40%</a:t>
            </a:r>
            <a:endParaRPr b="1" sz="1800"/>
          </a:p>
          <a:p>
            <a:pPr indent="0" lvl="0" marL="0" rtl="0" algn="l">
              <a:spcBef>
                <a:spcPts val="0"/>
              </a:spcBef>
              <a:spcAft>
                <a:spcPts val="0"/>
              </a:spcAft>
              <a:buNone/>
            </a:pPr>
            <a:r>
              <a:t/>
            </a:r>
            <a:endParaRPr b="1" sz="1800"/>
          </a:p>
          <a:p>
            <a:pPr indent="0" lvl="0" marL="0" rtl="0" algn="l">
              <a:spcBef>
                <a:spcPts val="0"/>
              </a:spcBef>
              <a:spcAft>
                <a:spcPts val="0"/>
              </a:spcAft>
              <a:buNone/>
            </a:pPr>
            <a:r>
              <a:rPr b="1" lang="en" sz="1800"/>
              <a:t>Homework </a:t>
            </a:r>
            <a:r>
              <a:rPr lang="en" sz="1800"/>
              <a:t>:</a:t>
            </a:r>
            <a:r>
              <a:rPr b="1" lang="en" sz="1800"/>
              <a:t> </a:t>
            </a:r>
            <a:r>
              <a:rPr lang="en" sz="1800"/>
              <a:t>Homework grades = weighted 10%</a:t>
            </a:r>
            <a:endParaRPr sz="1800"/>
          </a:p>
        </p:txBody>
      </p:sp>
      <p:sp>
        <p:nvSpPr>
          <p:cNvPr id="104" name="Google Shape;104;p21"/>
          <p:cNvSpPr txBox="1"/>
          <p:nvPr/>
        </p:nvSpPr>
        <p:spPr>
          <a:xfrm>
            <a:off x="5772000" y="1487900"/>
            <a:ext cx="3000000" cy="3359100"/>
          </a:xfrm>
          <a:prstGeom prst="rect">
            <a:avLst/>
          </a:prstGeom>
          <a:solidFill>
            <a:srgbClr val="FFE599"/>
          </a:solidFill>
          <a:ln cap="flat" cmpd="sng" w="28575">
            <a:solidFill>
              <a:srgbClr val="0000FF"/>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maranth"/>
                <a:ea typeface="Amaranth"/>
                <a:cs typeface="Amaranth"/>
                <a:sym typeface="Amaranth"/>
              </a:rPr>
              <a:t>No late assignments accepted after:</a:t>
            </a:r>
            <a:endParaRPr sz="1800">
              <a:latin typeface="Amaranth"/>
              <a:ea typeface="Amaranth"/>
              <a:cs typeface="Amaranth"/>
              <a:sym typeface="Amaranth"/>
            </a:endParaRPr>
          </a:p>
          <a:p>
            <a:pPr indent="0" lvl="0" marL="0" rtl="0" algn="l">
              <a:spcBef>
                <a:spcPts val="0"/>
              </a:spcBef>
              <a:spcAft>
                <a:spcPts val="0"/>
              </a:spcAft>
              <a:buNone/>
            </a:pPr>
            <a:r>
              <a:t/>
            </a:r>
            <a:endParaRPr sz="1800">
              <a:latin typeface="Amaranth"/>
              <a:ea typeface="Amaranth"/>
              <a:cs typeface="Amaranth"/>
              <a:sym typeface="Amaranth"/>
            </a:endParaRPr>
          </a:p>
          <a:p>
            <a:pPr indent="0" lvl="0" marL="0" rtl="0" algn="l">
              <a:spcBef>
                <a:spcPts val="0"/>
              </a:spcBef>
              <a:spcAft>
                <a:spcPts val="0"/>
              </a:spcAft>
              <a:buNone/>
            </a:pPr>
            <a:r>
              <a:rPr lang="en" sz="1800">
                <a:latin typeface="Amaranth"/>
                <a:ea typeface="Amaranth"/>
                <a:cs typeface="Amaranth"/>
                <a:sym typeface="Amaranth"/>
              </a:rPr>
              <a:t>Q1 - October 12, October 30</a:t>
            </a:r>
            <a:endParaRPr sz="1800">
              <a:latin typeface="Amaranth"/>
              <a:ea typeface="Amaranth"/>
              <a:cs typeface="Amaranth"/>
              <a:sym typeface="Amaranth"/>
            </a:endParaRPr>
          </a:p>
          <a:p>
            <a:pPr indent="0" lvl="0" marL="0" rtl="0" algn="l">
              <a:spcBef>
                <a:spcPts val="0"/>
              </a:spcBef>
              <a:spcAft>
                <a:spcPts val="0"/>
              </a:spcAft>
              <a:buNone/>
            </a:pPr>
            <a:r>
              <a:t/>
            </a:r>
            <a:endParaRPr sz="1800">
              <a:latin typeface="Amaranth"/>
              <a:ea typeface="Amaranth"/>
              <a:cs typeface="Amaranth"/>
              <a:sym typeface="Amaranth"/>
            </a:endParaRPr>
          </a:p>
          <a:p>
            <a:pPr indent="0" lvl="0" marL="0" rtl="0" algn="l">
              <a:spcBef>
                <a:spcPts val="0"/>
              </a:spcBef>
              <a:spcAft>
                <a:spcPts val="0"/>
              </a:spcAft>
              <a:buNone/>
            </a:pPr>
            <a:r>
              <a:rPr lang="en" sz="1800">
                <a:latin typeface="Amaranth"/>
                <a:ea typeface="Amaranth"/>
                <a:cs typeface="Amaranth"/>
                <a:sym typeface="Amaranth"/>
              </a:rPr>
              <a:t>Q2 - November 30, Jan. 16</a:t>
            </a:r>
            <a:endParaRPr sz="1800">
              <a:latin typeface="Amaranth"/>
              <a:ea typeface="Amaranth"/>
              <a:cs typeface="Amaranth"/>
              <a:sym typeface="Amaranth"/>
            </a:endParaRPr>
          </a:p>
          <a:p>
            <a:pPr indent="0" lvl="0" marL="0" rtl="0" algn="l">
              <a:spcBef>
                <a:spcPts val="0"/>
              </a:spcBef>
              <a:spcAft>
                <a:spcPts val="0"/>
              </a:spcAft>
              <a:buNone/>
            </a:pPr>
            <a:r>
              <a:t/>
            </a:r>
            <a:endParaRPr sz="1800">
              <a:latin typeface="Amaranth"/>
              <a:ea typeface="Amaranth"/>
              <a:cs typeface="Amaranth"/>
              <a:sym typeface="Amaranth"/>
            </a:endParaRPr>
          </a:p>
          <a:p>
            <a:pPr indent="0" lvl="0" marL="0" rtl="0" algn="l">
              <a:spcBef>
                <a:spcPts val="0"/>
              </a:spcBef>
              <a:spcAft>
                <a:spcPts val="0"/>
              </a:spcAft>
              <a:buNone/>
            </a:pPr>
            <a:r>
              <a:rPr lang="en" sz="1800">
                <a:latin typeface="Amaranth"/>
                <a:ea typeface="Amaranth"/>
                <a:cs typeface="Amaranth"/>
                <a:sym typeface="Amaranth"/>
              </a:rPr>
              <a:t>Q3 - February 15, March 26</a:t>
            </a:r>
            <a:endParaRPr sz="1800">
              <a:latin typeface="Amaranth"/>
              <a:ea typeface="Amaranth"/>
              <a:cs typeface="Amaranth"/>
              <a:sym typeface="Amaranth"/>
            </a:endParaRPr>
          </a:p>
          <a:p>
            <a:pPr indent="0" lvl="0" marL="0" rtl="0" algn="l">
              <a:spcBef>
                <a:spcPts val="0"/>
              </a:spcBef>
              <a:spcAft>
                <a:spcPts val="0"/>
              </a:spcAft>
              <a:buNone/>
            </a:pPr>
            <a:r>
              <a:t/>
            </a:r>
            <a:endParaRPr sz="1800">
              <a:latin typeface="Amaranth"/>
              <a:ea typeface="Amaranth"/>
              <a:cs typeface="Amaranth"/>
              <a:sym typeface="Amaranth"/>
            </a:endParaRPr>
          </a:p>
          <a:p>
            <a:pPr indent="0" lvl="0" marL="0" rtl="0" algn="l">
              <a:spcBef>
                <a:spcPts val="0"/>
              </a:spcBef>
              <a:spcAft>
                <a:spcPts val="0"/>
              </a:spcAft>
              <a:buNone/>
            </a:pPr>
            <a:r>
              <a:rPr lang="en" sz="1800">
                <a:latin typeface="Amaranth"/>
                <a:ea typeface="Amaranth"/>
                <a:cs typeface="Amaranth"/>
                <a:sym typeface="Amaranth"/>
              </a:rPr>
              <a:t>Q4 - May 3, June 7</a:t>
            </a:r>
            <a:endParaRPr sz="1800">
              <a:latin typeface="Amaranth"/>
              <a:ea typeface="Amaranth"/>
              <a:cs typeface="Amaranth"/>
              <a:sym typeface="Amaranth"/>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